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</p:sldMasterIdLst>
  <p:notesMasterIdLst>
    <p:notesMasterId r:id="rId24"/>
  </p:notesMasterIdLst>
  <p:sldIdLst>
    <p:sldId id="2853" r:id="rId5"/>
    <p:sldId id="2881" r:id="rId6"/>
    <p:sldId id="2854" r:id="rId7"/>
    <p:sldId id="2866" r:id="rId8"/>
    <p:sldId id="2852" r:id="rId9"/>
    <p:sldId id="2878" r:id="rId10"/>
    <p:sldId id="2857" r:id="rId11"/>
    <p:sldId id="2889" r:id="rId12"/>
    <p:sldId id="2890" r:id="rId13"/>
    <p:sldId id="2891" r:id="rId14"/>
    <p:sldId id="2864" r:id="rId15"/>
    <p:sldId id="2865" r:id="rId16"/>
    <p:sldId id="2892" r:id="rId17"/>
    <p:sldId id="2868" r:id="rId18"/>
    <p:sldId id="2893" r:id="rId19"/>
    <p:sldId id="2894" r:id="rId20"/>
    <p:sldId id="2895" r:id="rId21"/>
    <p:sldId id="2877" r:id="rId22"/>
    <p:sldId id="2876" r:id="rId2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53106370-124D-49DA-8765-A56142EE3803}">
          <p14:sldIdLst>
            <p14:sldId id="2853"/>
          </p14:sldIdLst>
        </p14:section>
        <p14:section name="Welcoming greetings" id="{973B2BEC-787E-495A-A391-57FAA8A8B0BF}">
          <p14:sldIdLst>
            <p14:sldId id="2881"/>
            <p14:sldId id="2854"/>
            <p14:sldId id="2866"/>
            <p14:sldId id="2852"/>
            <p14:sldId id="2878"/>
          </p14:sldIdLst>
        </p14:section>
        <p14:section name="National survey on the maltreatment of children and" id="{992FC6CB-9F9A-4DC3-94C9-F74E5F91154C}">
          <p14:sldIdLst>
            <p14:sldId id="2857"/>
          </p14:sldIdLst>
        </p14:section>
        <p14:section name="From the UN Convention on the Rights of the Child to dedicated" id="{24D49A67-FBC8-4DF4-BC1F-1011AE52ECAA}">
          <p14:sldIdLst>
            <p14:sldId id="2889"/>
          </p14:sldIdLst>
        </p14:section>
        <p14:section name="The multilevel approach of the Social Service between" id="{7B877CBF-4620-4AE7-A6D4-C3C4A8E249B4}">
          <p14:sldIdLst>
            <p14:sldId id="2890"/>
          </p14:sldIdLst>
        </p14:section>
        <p14:section name="The contribution of the new generations to the prevention of" id="{668FAB80-BF98-489F-BD32-885967E96A45}">
          <p14:sldIdLst>
            <p14:sldId id="2891"/>
          </p14:sldIdLst>
        </p14:section>
        <p14:section name="Coffee Break" id="{75F49906-6E45-4DFF-B1AC-45D565EE3991}">
          <p14:sldIdLst>
            <p14:sldId id="2864"/>
          </p14:sldIdLst>
        </p14:section>
        <p14:section name="The eloquent violence: young migrants in a time of chaos" id="{AA877880-868B-4B65-A7CE-5A73603DD258}">
          <p14:sldIdLst>
            <p14:sldId id="2865"/>
          </p14:sldIdLst>
        </p14:section>
        <p14:section name="Panel “Reti territoriali e interventi innovativi per il contrasto alla violenza sui minori stranieri”" id="{53E7B4A2-F46C-48BF-9B1D-A9DFC0218A0D}">
          <p14:sldIdLst>
            <p14:sldId id="2892"/>
            <p14:sldId id="2868"/>
            <p14:sldId id="2893"/>
            <p14:sldId id="2894"/>
          </p14:sldIdLst>
        </p14:section>
        <p14:section name="Experiences in Europe" id="{C08637F6-2E6D-4873-928F-4D0D77A34178}">
          <p14:sldIdLst>
            <p14:sldId id="2895"/>
          </p14:sldIdLst>
        </p14:section>
        <p14:section name="Conclusion" id="{3E817805-A093-4BB4-9AEB-8B95E251E627}">
          <p14:sldIdLst>
            <p14:sldId id="2877"/>
            <p14:sldId id="28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da Brienza" initials="EB" lastIdx="10" clrIdx="0">
    <p:extLst>
      <p:ext uri="{19B8F6BF-5375-455C-9EA6-DF929625EA0E}">
        <p15:presenceInfo xmlns:p15="http://schemas.microsoft.com/office/powerpoint/2012/main" userId="S::Elda.Brienza@it.ey.com::c7c579e5-a90a-4e0e-9f05-3528c29bf7d9" providerId="AD"/>
      </p:ext>
    </p:extLst>
  </p:cmAuthor>
  <p:cmAuthor id="2" name="Andrea Maria Panetta" initials="AMP" lastIdx="6" clrIdx="1">
    <p:extLst>
      <p:ext uri="{19B8F6BF-5375-455C-9EA6-DF929625EA0E}">
        <p15:presenceInfo xmlns:p15="http://schemas.microsoft.com/office/powerpoint/2012/main" userId="S::Andrea.Maria.Panetta@it.ey.com::d64255c8-9d97-4e24-b36d-f6d338b8429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B"/>
    <a:srgbClr val="7030A0"/>
    <a:srgbClr val="BABABA"/>
    <a:srgbClr val="FFD966"/>
    <a:srgbClr val="002060"/>
    <a:srgbClr val="B4C7E7"/>
    <a:srgbClr val="A9D18E"/>
    <a:srgbClr val="F8CBAD"/>
    <a:srgbClr val="ADB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FEAECC-1E23-4476-8408-0D5B68D8CFE3}" v="21" dt="2023-06-20T14:03:54.399"/>
    <p1510:client id="{98DD19EF-8486-4895-8CF3-BBD371150F22}" vWet="4" dt="2023-06-20T16:34:59.430"/>
    <p1510:client id="{C99D2CA5-413E-45D2-AC1E-41763B26C78E}" v="1" dt="2023-06-20T16:35:14.8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Giancristofaro" userId="fb010a6c-6976-458a-bead-8e43fe727d40" providerId="ADAL" clId="{9AF971C4-96AF-43FB-A2B5-5114B7E821F5}"/>
    <pc:docChg chg="modSld sldOrd">
      <pc:chgData name="Marco Giancristofaro" userId="fb010a6c-6976-458a-bead-8e43fe727d40" providerId="ADAL" clId="{9AF971C4-96AF-43FB-A2B5-5114B7E821F5}" dt="2023-06-21T06:08:22.229" v="53" actId="20577"/>
      <pc:docMkLst>
        <pc:docMk/>
      </pc:docMkLst>
      <pc:sldChg chg="modSp mod">
        <pc:chgData name="Marco Giancristofaro" userId="fb010a6c-6976-458a-bead-8e43fe727d40" providerId="ADAL" clId="{9AF971C4-96AF-43FB-A2B5-5114B7E821F5}" dt="2023-06-20T17:11:51.270" v="47" actId="2711"/>
        <pc:sldMkLst>
          <pc:docMk/>
          <pc:sldMk cId="4212317005" sldId="2853"/>
        </pc:sldMkLst>
        <pc:spChg chg="mod">
          <ac:chgData name="Marco Giancristofaro" userId="fb010a6c-6976-458a-bead-8e43fe727d40" providerId="ADAL" clId="{9AF971C4-96AF-43FB-A2B5-5114B7E821F5}" dt="2023-06-20T17:11:51.270" v="47" actId="2711"/>
          <ac:spMkLst>
            <pc:docMk/>
            <pc:sldMk cId="4212317005" sldId="2853"/>
            <ac:spMk id="2" creationId="{DF9EC860-5A4E-4629-A173-9B1E723E9A7B}"/>
          </ac:spMkLst>
        </pc:spChg>
      </pc:sldChg>
      <pc:sldChg chg="ord">
        <pc:chgData name="Marco Giancristofaro" userId="fb010a6c-6976-458a-bead-8e43fe727d40" providerId="ADAL" clId="{9AF971C4-96AF-43FB-A2B5-5114B7E821F5}" dt="2023-06-21T06:07:49.917" v="49"/>
        <pc:sldMkLst>
          <pc:docMk/>
          <pc:sldMk cId="4032637962" sldId="2854"/>
        </pc:sldMkLst>
      </pc:sldChg>
      <pc:sldChg chg="ord">
        <pc:chgData name="Marco Giancristofaro" userId="fb010a6c-6976-458a-bead-8e43fe727d40" providerId="ADAL" clId="{9AF971C4-96AF-43FB-A2B5-5114B7E821F5}" dt="2023-06-21T06:07:55.758" v="51"/>
        <pc:sldMkLst>
          <pc:docMk/>
          <pc:sldMk cId="3504342991" sldId="2881"/>
        </pc:sldMkLst>
      </pc:sldChg>
      <pc:sldChg chg="modSp mod">
        <pc:chgData name="Marco Giancristofaro" userId="fb010a6c-6976-458a-bead-8e43fe727d40" providerId="ADAL" clId="{9AF971C4-96AF-43FB-A2B5-5114B7E821F5}" dt="2023-06-21T06:08:22.229" v="53" actId="20577"/>
        <pc:sldMkLst>
          <pc:docMk/>
          <pc:sldMk cId="2311129508" sldId="2889"/>
        </pc:sldMkLst>
        <pc:spChg chg="mod">
          <ac:chgData name="Marco Giancristofaro" userId="fb010a6c-6976-458a-bead-8e43fe727d40" providerId="ADAL" clId="{9AF971C4-96AF-43FB-A2B5-5114B7E821F5}" dt="2023-06-21T06:08:22.229" v="53" actId="20577"/>
          <ac:spMkLst>
            <pc:docMk/>
            <pc:sldMk cId="2311129508" sldId="2889"/>
            <ac:spMk id="3" creationId="{49C746D6-EF45-4E58-9998-40FDC7E3E4D3}"/>
          </ac:spMkLst>
        </pc:spChg>
      </pc:sldChg>
      <pc:sldChg chg="modSp mod">
        <pc:chgData name="Marco Giancristofaro" userId="fb010a6c-6976-458a-bead-8e43fe727d40" providerId="ADAL" clId="{9AF971C4-96AF-43FB-A2B5-5114B7E821F5}" dt="2023-06-20T17:11:04.095" v="46" actId="20577"/>
        <pc:sldMkLst>
          <pc:docMk/>
          <pc:sldMk cId="355328280" sldId="2895"/>
        </pc:sldMkLst>
        <pc:spChg chg="mod">
          <ac:chgData name="Marco Giancristofaro" userId="fb010a6c-6976-458a-bead-8e43fe727d40" providerId="ADAL" clId="{9AF971C4-96AF-43FB-A2B5-5114B7E821F5}" dt="2023-06-20T17:11:04.095" v="46" actId="20577"/>
          <ac:spMkLst>
            <pc:docMk/>
            <pc:sldMk cId="355328280" sldId="2895"/>
            <ac:spMk id="3" creationId="{49C746D6-EF45-4E58-9998-40FDC7E3E4D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DC709-33BF-46F3-940F-7B47E165F26F}" type="datetimeFigureOut">
              <a:rPr lang="it-IT" smtClean="0"/>
              <a:t>21/06/2023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72E47-1114-4D35-8FD8-0B0106935D2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8180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24" y="6329547"/>
            <a:ext cx="12204000" cy="6639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24" y="6113813"/>
            <a:ext cx="12204000" cy="215735"/>
          </a:xfrm>
          <a:prstGeom prst="rect">
            <a:avLst/>
          </a:prstGeom>
          <a:solidFill>
            <a:srgbClr val="0066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24000" rtlCol="0" anchor="ctr"/>
          <a:lstStyle/>
          <a:p>
            <a:pPr algn="r"/>
            <a:endParaRPr lang="it-IT" sz="1400">
              <a:solidFill>
                <a:prstClr val="white"/>
              </a:solidFill>
              <a:latin typeface="Titillium Web" panose="00000500000000000000" pitchFamily="2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32509" y="2013476"/>
            <a:ext cx="5268025" cy="2724780"/>
          </a:xfrm>
          <a:prstGeom prst="rect">
            <a:avLst/>
          </a:prstGeom>
          <a:solidFill>
            <a:schemeClr val="accent1">
              <a:lumMod val="5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tlCol="0" anchor="ctr"/>
          <a:lstStyle/>
          <a:p>
            <a:endParaRPr lang="it-IT" sz="2000">
              <a:solidFill>
                <a:prstClr val="white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46100" y="2209800"/>
            <a:ext cx="4813300" cy="2311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200">
                <a:solidFill>
                  <a:schemeClr val="bg1"/>
                </a:solidFill>
                <a:latin typeface="Segoe UI Semibold" panose="020B0702040204020203" pitchFamily="34" charset="0"/>
              </a:defRPr>
            </a:lvl1pPr>
            <a:lvl2pPr>
              <a:defRPr>
                <a:solidFill>
                  <a:schemeClr val="bg1"/>
                </a:solidFill>
                <a:latin typeface="Segoe UI Light" panose="020B0502040204020203" pitchFamily="34" charset="0"/>
              </a:defRPr>
            </a:lvl2pPr>
            <a:lvl3pPr>
              <a:defRPr>
                <a:solidFill>
                  <a:schemeClr val="bg1"/>
                </a:solidFill>
                <a:latin typeface="Segoe UI Light" panose="020B0502040204020203" pitchFamily="34" charset="0"/>
              </a:defRPr>
            </a:lvl3pPr>
            <a:lvl4pPr>
              <a:defRPr>
                <a:solidFill>
                  <a:schemeClr val="bg1"/>
                </a:solidFill>
                <a:latin typeface="Segoe UI Light" panose="020B0502040204020203" pitchFamily="34" charset="0"/>
              </a:defRPr>
            </a:lvl4pPr>
            <a:lvl5pPr>
              <a:defRPr>
                <a:solidFill>
                  <a:schemeClr val="bg1"/>
                </a:solidFill>
                <a:latin typeface="Segoe UI Light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A291A67-4E5F-4946-B185-1B3C36D0B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it-IT">
              <a:solidFill>
                <a:schemeClr val="tx1"/>
              </a:solidFill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49E6ADD-9180-4041-ACD6-F03ACA9FAC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68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24" y="6329547"/>
            <a:ext cx="12204000" cy="6639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24" y="6113813"/>
            <a:ext cx="12204000" cy="215735"/>
          </a:xfrm>
          <a:prstGeom prst="rect">
            <a:avLst/>
          </a:prstGeom>
          <a:solidFill>
            <a:srgbClr val="0066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24000" rtlCol="0" anchor="ctr"/>
          <a:lstStyle/>
          <a:p>
            <a:pPr algn="r"/>
            <a:endParaRPr lang="it-IT" sz="1400">
              <a:solidFill>
                <a:prstClr val="white"/>
              </a:solidFill>
              <a:latin typeface="Titillium Web" panose="00000500000000000000" pitchFamily="2" charset="0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A291A67-4E5F-4946-B185-1B3C36D0B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it-IT">
              <a:solidFill>
                <a:schemeClr val="tx1"/>
              </a:solidFill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49E6ADD-9180-4041-ACD6-F03ACA9FAC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8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123597"/>
            <a:ext cx="12211575" cy="5802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5756" y="6701444"/>
            <a:ext cx="12204000" cy="215735"/>
          </a:xfrm>
          <a:prstGeom prst="rect">
            <a:avLst/>
          </a:prstGeom>
          <a:solidFill>
            <a:srgbClr val="0066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43000" rtlCol="0" anchor="ctr"/>
          <a:lstStyle/>
          <a:p>
            <a:pPr algn="r"/>
            <a:endParaRPr lang="it-IT" sz="1050">
              <a:solidFill>
                <a:prstClr val="white"/>
              </a:solidFill>
              <a:latin typeface="Titillium Web" panose="00000500000000000000" pitchFamily="2" charset="0"/>
            </a:endParaRP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5B75E2C7-AE49-574F-B946-633BF1A190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7F71CC2B-3ABC-094F-840F-B57F6AD17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89242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085850"/>
            <a:ext cx="12211575" cy="59076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ctangle 11"/>
          <p:cNvSpPr/>
          <p:nvPr userDrawn="1"/>
        </p:nvSpPr>
        <p:spPr>
          <a:xfrm>
            <a:off x="124" y="6113813"/>
            <a:ext cx="12204000" cy="215735"/>
          </a:xfrm>
          <a:prstGeom prst="rect">
            <a:avLst/>
          </a:prstGeom>
          <a:solidFill>
            <a:srgbClr val="0066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24000" rtlCol="0" anchor="ctr"/>
          <a:lstStyle/>
          <a:p>
            <a:pPr algn="r"/>
            <a:endParaRPr lang="it-IT" sz="1400">
              <a:latin typeface="Titillium Web" panose="00000500000000000000" pitchFamily="2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6358536" y="1333500"/>
            <a:ext cx="5554662" cy="4572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anchor="ctr"/>
          <a:lstStyle>
            <a:lvl1pPr>
              <a:defRPr lang="en-US" sz="1800" smtClean="0">
                <a:latin typeface="Segoe UI Light" panose="020B0502040204020203" pitchFamily="34" charset="0"/>
                <a:ea typeface="+mj-ea"/>
                <a:cs typeface="+mj-cs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it-IT"/>
            </a:lvl5pPr>
          </a:lstStyle>
          <a:p>
            <a:pPr marL="0" lvl="0" algn="ctr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286470" y="1333500"/>
            <a:ext cx="5554800" cy="4572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anchor="ctr"/>
          <a:lstStyle>
            <a:lvl1pPr>
              <a:defRPr lang="en-US" sz="1800" smtClean="0">
                <a:latin typeface="Segoe UI Light" panose="020B0502040204020203" pitchFamily="34" charset="0"/>
                <a:ea typeface="+mj-ea"/>
                <a:cs typeface="+mj-cs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it-IT"/>
            </a:lvl5pPr>
          </a:lstStyle>
          <a:p>
            <a:pPr marL="0" lvl="0" algn="ctr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9FD07810-4309-C846-9208-308E723053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478945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507D185D-FD69-6447-904C-F9FDDF91E7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78945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algn="ctr"/>
            <a:endParaRPr lang="it-IT"/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57230033-D5B9-8B4A-B113-F5A64D2F4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7894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algn="r"/>
            <a:fld id="{ED8A581D-CF11-4F02-9F8D-EB91359CC31E}" type="slidenum">
              <a:rPr lang="it-IT" smtClean="0"/>
              <a:pPr algn="r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737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E0E7B7-9B89-5447-BA9B-106CB03AB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BAD62ED4-17CD-BF4D-AAEA-FD32692C1B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it-IT">
              <a:solidFill>
                <a:schemeClr val="bg1"/>
              </a:solidFill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BBC2076C-F48A-854D-8EA0-AE5299D009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algn="ctr"/>
            <a:endParaRPr lang="it-IT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42BAC3B-3C50-A141-8156-BAB41A4F3B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algn="r"/>
            <a:fld id="{ED8A581D-CF11-4F02-9F8D-EB91359CC31E}" type="slidenum">
              <a:rPr lang="it-IT" smtClean="0"/>
              <a:pPr algn="r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419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9A479E-7349-FF44-85A3-4C53516B27A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" y="55011"/>
            <a:ext cx="4761975" cy="477837"/>
          </a:xfrm>
          <a:prstGeom prst="rect">
            <a:avLst/>
          </a:prstGeom>
        </p:spPr>
        <p:txBody>
          <a:bodyPr anchor="ctr"/>
          <a:lstStyle>
            <a:lvl1pPr algn="l">
              <a:defRPr sz="2000">
                <a:solidFill>
                  <a:schemeClr val="bg2"/>
                </a:solidFill>
              </a:defRPr>
            </a:lvl1pPr>
          </a:lstStyle>
          <a:p>
            <a:r>
              <a:rPr lang="it-IT"/>
              <a:t>Titolo</a:t>
            </a:r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D8D9A35B-A366-C140-A278-8C6C99C3F8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553728" y="125766"/>
            <a:ext cx="542753" cy="365125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CB0F11B8-3ED6-284D-8D71-8D7E92F8B41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850603" y="102635"/>
            <a:ext cx="1188997" cy="365125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091E6FA0-31D8-7F40-B903-6C06BC035FF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366947" y="37548"/>
            <a:ext cx="475576" cy="495300"/>
          </a:xfrm>
          <a:prstGeom prst="rect">
            <a:avLst/>
          </a:prstGeom>
          <a:effectLst>
            <a:outerShdw blurRad="25400" algn="tl" rotWithShape="0">
              <a:prstClr val="black">
                <a:alpha val="33000"/>
              </a:prstClr>
            </a:outerShdw>
          </a:effectLst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E94AED01-1CA4-6D46-9251-BC0576BBFF62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977756" y="-91661"/>
            <a:ext cx="602381" cy="602381"/>
          </a:xfrm>
          <a:prstGeom prst="rect">
            <a:avLst/>
          </a:prstGeom>
          <a:effectLst>
            <a:outerShdw algn="tl" rotWithShape="0">
              <a:schemeClr val="bg2"/>
            </a:outerShdw>
          </a:effectLst>
        </p:spPr>
      </p:pic>
      <p:sp>
        <p:nvSpPr>
          <p:cNvPr id="10" name="Segnaposto data 3">
            <a:extLst>
              <a:ext uri="{FF2B5EF4-FFF2-40B4-BE49-F238E27FC236}">
                <a16:creationId xmlns:a16="http://schemas.microsoft.com/office/drawing/2014/main" id="{2FCA1BB6-DD09-B24F-9FAD-29C8FB7467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" y="6406045"/>
            <a:ext cx="2743200" cy="365125"/>
          </a:xfrm>
          <a:prstGeom prst="rect">
            <a:avLst/>
          </a:prstGeo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11" name="Segnaposto piè di pagina 4">
            <a:extLst>
              <a:ext uri="{FF2B5EF4-FFF2-40B4-BE49-F238E27FC236}">
                <a16:creationId xmlns:a16="http://schemas.microsoft.com/office/drawing/2014/main" id="{B6D629F2-E115-D84A-925C-9E8CF2683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6044"/>
            <a:ext cx="41148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it-IT">
              <a:solidFill>
                <a:schemeClr val="accent1"/>
              </a:solidFill>
            </a:endParaRPr>
          </a:p>
        </p:txBody>
      </p:sp>
      <p:sp>
        <p:nvSpPr>
          <p:cNvPr id="12" name="Segnaposto numero diapositiva 5">
            <a:extLst>
              <a:ext uri="{FF2B5EF4-FFF2-40B4-BE49-F238E27FC236}">
                <a16:creationId xmlns:a16="http://schemas.microsoft.com/office/drawing/2014/main" id="{B73F7034-CDD1-F444-969B-0B5F607E9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9713" y="6406045"/>
            <a:ext cx="2743200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142352A-AB79-914E-AE75-433CBF25FD4F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062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112943"/>
            <a:ext cx="12203999" cy="581518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1999" y="35062"/>
            <a:ext cx="12192000" cy="6858000"/>
          </a:xfrm>
          <a:prstGeom prst="rect">
            <a:avLst/>
          </a:prstGeom>
          <a:solidFill>
            <a:schemeClr val="tx1"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it-IT">
              <a:solidFill>
                <a:schemeClr val="bg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algn="ctr"/>
            <a:endParaRPr lang="it-IT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203998" cy="1108364"/>
          </a:xfrm>
          <a:prstGeom prst="rect">
            <a:avLst/>
          </a:prstGeom>
          <a:solidFill>
            <a:srgbClr val="0066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84"/>
          <a:stretch/>
        </p:blipFill>
        <p:spPr>
          <a:xfrm>
            <a:off x="9582320" y="100488"/>
            <a:ext cx="605572" cy="676696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10217840" y="153869"/>
            <a:ext cx="1666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MINISTERO DELL’INTERNO</a:t>
            </a: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-1" y="842610"/>
            <a:ext cx="12204000" cy="83127"/>
            <a:chOff x="0" y="1104405"/>
            <a:chExt cx="12148455" cy="83127"/>
          </a:xfrm>
        </p:grpSpPr>
        <p:sp>
          <p:nvSpPr>
            <p:cNvPr id="17" name="Rectangle 16"/>
            <p:cNvSpPr/>
            <p:nvPr/>
          </p:nvSpPr>
          <p:spPr>
            <a:xfrm>
              <a:off x="0" y="1104405"/>
              <a:ext cx="4013860" cy="83127"/>
            </a:xfrm>
            <a:prstGeom prst="rect">
              <a:avLst/>
            </a:prstGeom>
            <a:solidFill>
              <a:srgbClr val="1273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013860" y="1104405"/>
              <a:ext cx="4121157" cy="831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134595" y="1104405"/>
              <a:ext cx="4013860" cy="83127"/>
            </a:xfrm>
            <a:prstGeom prst="rect">
              <a:avLst/>
            </a:prstGeom>
            <a:solidFill>
              <a:srgbClr val="D213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prstClr val="white"/>
                </a:solidFill>
              </a:endParaRPr>
            </a:p>
          </p:txBody>
        </p:sp>
      </p:grpSp>
      <p:pic>
        <p:nvPicPr>
          <p:cNvPr id="21" name="Picture 2">
            <a:extLst>
              <a:ext uri="{FF2B5EF4-FFF2-40B4-BE49-F238E27FC236}">
                <a16:creationId xmlns:a16="http://schemas.microsoft.com/office/drawing/2014/main" id="{C87B7445-80BA-49F5-B124-FFD5509A076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67" b="9499"/>
          <a:stretch/>
        </p:blipFill>
        <p:spPr bwMode="auto">
          <a:xfrm>
            <a:off x="5055897" y="81175"/>
            <a:ext cx="2857500" cy="75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>
            <a:extLst>
              <a:ext uri="{FF2B5EF4-FFF2-40B4-BE49-F238E27FC236}">
                <a16:creationId xmlns:a16="http://schemas.microsoft.com/office/drawing/2014/main" id="{70E68D26-35F7-4C2C-9F90-D50EE4E7AD0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2" r="6027"/>
          <a:stretch/>
        </p:blipFill>
        <p:spPr bwMode="auto">
          <a:xfrm>
            <a:off x="204188" y="205733"/>
            <a:ext cx="2880000" cy="548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32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2" r:id="rId2"/>
    <p:sldLayoutId id="2147483668" r:id="rId3"/>
    <p:sldLayoutId id="2147483669" r:id="rId4"/>
    <p:sldLayoutId id="2147483670" r:id="rId5"/>
    <p:sldLayoutId id="2147483671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mnitalyncp.it/" TargetMode="External"/><Relationship Id="rId2" Type="http://schemas.openxmlformats.org/officeDocument/2006/relationships/hyperlink" Target="mailto:emn.italy@interno.it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home-affairs.ec.europa.eu/networks/european-migration-network-emn_e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mnitalyncp.it/" TargetMode="External"/><Relationship Id="rId2" Type="http://schemas.openxmlformats.org/officeDocument/2006/relationships/hyperlink" Target="mailto:emn.italy@interno.i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ome-affairs.ec.europa.eu/networks/european-migration-network-emn_e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F9EC860-5A4E-4629-A173-9B1E723E9A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5468" y="2480262"/>
            <a:ext cx="5389479" cy="1897475"/>
          </a:xfrm>
        </p:spPr>
        <p:txBody>
          <a:bodyPr lIns="91440" tIns="45720" rIns="91440" bIns="45720" anchor="t"/>
          <a:lstStyle/>
          <a:p>
            <a:pPr algn="ctr"/>
            <a:r>
              <a:rPr lang="en-US" sz="2600" b="1" dirty="0">
                <a:latin typeface="+mj-lt"/>
              </a:rPr>
              <a:t>Preventing and combating violence against foreign children</a:t>
            </a:r>
          </a:p>
          <a:p>
            <a:pPr algn="ctr"/>
            <a:r>
              <a:rPr lang="en-US" sz="2000" dirty="0">
                <a:latin typeface="+mj-lt"/>
              </a:rPr>
              <a:t>21st June 2023</a:t>
            </a:r>
          </a:p>
          <a:p>
            <a:pPr algn="ctr"/>
            <a:r>
              <a:rPr lang="it-IT" sz="2000" dirty="0">
                <a:latin typeface="+mj-lt"/>
              </a:rPr>
              <a:t>9.00 </a:t>
            </a:r>
            <a:r>
              <a:rPr lang="it-IT" sz="2000" dirty="0" err="1">
                <a:latin typeface="+mj-lt"/>
              </a:rPr>
              <a:t>am</a:t>
            </a:r>
            <a:r>
              <a:rPr lang="it-IT" sz="2000" dirty="0">
                <a:latin typeface="+mj-lt"/>
              </a:rPr>
              <a:t> – 1.00 </a:t>
            </a:r>
            <a:r>
              <a:rPr lang="it-IT" sz="2000" dirty="0" err="1">
                <a:latin typeface="+mj-lt"/>
              </a:rPr>
              <a:t>pm</a:t>
            </a:r>
            <a:r>
              <a:rPr lang="it-IT" sz="2000" dirty="0">
                <a:latin typeface="+mj-lt"/>
              </a:rPr>
              <a:t> </a:t>
            </a:r>
          </a:p>
          <a:p>
            <a:pPr algn="ctr"/>
            <a:r>
              <a:rPr lang="it-IT" sz="2000" dirty="0">
                <a:latin typeface="+mj-lt"/>
              </a:rPr>
              <a:t>IT EMN NCP </a:t>
            </a:r>
            <a:r>
              <a:rPr lang="en-US" sz="2000" dirty="0">
                <a:latin typeface="+mj-lt"/>
              </a:rPr>
              <a:t>National Conference</a:t>
            </a:r>
            <a:endParaRPr lang="it-IT" sz="2000" dirty="0">
              <a:latin typeface="+mj-lt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AE7E9B14-F0EA-4690-9EF2-7ED326C84868}"/>
              </a:ext>
            </a:extLst>
          </p:cNvPr>
          <p:cNvSpPr/>
          <p:nvPr/>
        </p:nvSpPr>
        <p:spPr>
          <a:xfrm>
            <a:off x="6096001" y="4835951"/>
            <a:ext cx="6020584" cy="1225485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150000"/>
              </a:lnSpc>
            </a:pPr>
            <a:r>
              <a:rPr lang="it-IT" b="1" dirty="0">
                <a:solidFill>
                  <a:schemeClr val="tx1"/>
                </a:solidFill>
                <a:latin typeface="arial" panose="020B0604020202020204" pitchFamily="34" charset="0"/>
              </a:rPr>
              <a:t>Contact:</a:t>
            </a:r>
          </a:p>
          <a:p>
            <a:pPr algn="r">
              <a:lnSpc>
                <a:spcPct val="150000"/>
              </a:lnSpc>
            </a:pPr>
            <a:r>
              <a:rPr lang="it-IT" sz="1050" b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Email</a:t>
            </a:r>
            <a:r>
              <a:rPr lang="it-IT" sz="1050" dirty="0">
                <a:solidFill>
                  <a:schemeClr val="tx1"/>
                </a:solidFill>
                <a:latin typeface="arial" panose="020B0604020202020204" pitchFamily="34" charset="0"/>
              </a:rPr>
              <a:t>: </a:t>
            </a:r>
            <a:r>
              <a:rPr lang="it-IT" sz="1050" dirty="0">
                <a:solidFill>
                  <a:schemeClr val="tx1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emn.italy@interno.it</a:t>
            </a:r>
            <a:endParaRPr lang="it-IT" sz="105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it-IT" sz="1050" b="1" dirty="0">
                <a:solidFill>
                  <a:schemeClr val="tx1"/>
                </a:solidFill>
                <a:latin typeface="arial" panose="020B0604020202020204" pitchFamily="34" charset="0"/>
              </a:rPr>
              <a:t>Website</a:t>
            </a:r>
            <a:r>
              <a:rPr lang="it-IT" sz="1050" b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IT EMN NCP</a:t>
            </a:r>
            <a:r>
              <a:rPr lang="it-IT" sz="1050" b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it-IT" sz="1050" b="0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https://www.emnitalyncp.it/</a:t>
            </a:r>
            <a:endParaRPr lang="it-IT" sz="105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it-IT" sz="1050" b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Website EMN</a:t>
            </a:r>
            <a:r>
              <a:rPr lang="it-IT" sz="1050" b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it-IT" sz="1050" b="0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https://home-affairs.ec.europa.eu/networks/european-migration-network-emn_en</a:t>
            </a:r>
            <a:endParaRPr lang="it-IT" sz="1000" b="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6463FE-361F-420A-8A06-CA12BFC4D104}"/>
              </a:ext>
            </a:extLst>
          </p:cNvPr>
          <p:cNvSpPr txBox="1"/>
          <p:nvPr/>
        </p:nvSpPr>
        <p:spPr>
          <a:xfrm>
            <a:off x="11796074" y="6551629"/>
            <a:ext cx="320511" cy="378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12317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7F25DF26-23E0-4249-A938-EF3A07044C9C}"/>
              </a:ext>
            </a:extLst>
          </p:cNvPr>
          <p:cNvSpPr/>
          <p:nvPr/>
        </p:nvSpPr>
        <p:spPr>
          <a:xfrm>
            <a:off x="1216058" y="1569854"/>
            <a:ext cx="10152667" cy="4001094"/>
          </a:xfrm>
          <a:prstGeom prst="rect">
            <a:avLst/>
          </a:prstGeom>
          <a:solidFill>
            <a:schemeClr val="accent1">
              <a:lumMod val="5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9C746D6-EF45-4E58-9998-40FDC7E3E4D3}"/>
              </a:ext>
            </a:extLst>
          </p:cNvPr>
          <p:cNvSpPr txBox="1"/>
          <p:nvPr/>
        </p:nvSpPr>
        <p:spPr>
          <a:xfrm>
            <a:off x="1131218" y="1616020"/>
            <a:ext cx="1023750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10:45 – 11:00 am 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The contribution of the new generations to the prevention of violence against foreign minors</a:t>
            </a:r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it-IT" sz="3600" dirty="0">
                <a:solidFill>
                  <a:schemeClr val="bg1"/>
                </a:solidFill>
              </a:rPr>
              <a:t>	</a:t>
            </a:r>
          </a:p>
          <a:p>
            <a:pPr algn="ctr"/>
            <a:r>
              <a:rPr lang="it-IT" sz="3600" dirty="0" err="1">
                <a:solidFill>
                  <a:schemeClr val="bg1"/>
                </a:solidFill>
              </a:rPr>
              <a:t>Simohamed</a:t>
            </a:r>
            <a:r>
              <a:rPr lang="it-IT" sz="3600" dirty="0">
                <a:solidFill>
                  <a:schemeClr val="bg1"/>
                </a:solidFill>
              </a:rPr>
              <a:t> </a:t>
            </a:r>
            <a:r>
              <a:rPr lang="it-IT" sz="3600" dirty="0" err="1">
                <a:solidFill>
                  <a:schemeClr val="bg1"/>
                </a:solidFill>
              </a:rPr>
              <a:t>Kaabour</a:t>
            </a:r>
            <a:r>
              <a:rPr lang="it-IT" sz="3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3200" i="1" dirty="0">
                <a:solidFill>
                  <a:schemeClr val="bg1"/>
                </a:solidFill>
              </a:rPr>
              <a:t>President of the National Coordination of the New </a:t>
            </a:r>
          </a:p>
          <a:p>
            <a:pPr algn="ctr"/>
            <a:r>
              <a:rPr lang="en-US" sz="3200" i="1" dirty="0">
                <a:solidFill>
                  <a:schemeClr val="bg1"/>
                </a:solidFill>
              </a:rPr>
              <a:t>Italian Generations (</a:t>
            </a:r>
            <a:r>
              <a:rPr lang="en-US" sz="3200" i="1" dirty="0" err="1">
                <a:solidFill>
                  <a:schemeClr val="bg1"/>
                </a:solidFill>
              </a:rPr>
              <a:t>CoNNGI</a:t>
            </a:r>
            <a:r>
              <a:rPr lang="en-US" sz="3200" i="1" dirty="0">
                <a:solidFill>
                  <a:schemeClr val="bg1"/>
                </a:solidFill>
              </a:rPr>
              <a:t>)</a:t>
            </a:r>
            <a:endParaRPr lang="it-IT" sz="3200" b="1" i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54E52D-4AC2-4A43-8394-0CEDBB6C6C34}"/>
              </a:ext>
            </a:extLst>
          </p:cNvPr>
          <p:cNvSpPr txBox="1"/>
          <p:nvPr/>
        </p:nvSpPr>
        <p:spPr>
          <a:xfrm>
            <a:off x="11679810" y="6551629"/>
            <a:ext cx="43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49324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54D0D790-8187-4073-927E-473A57BA7A7E}"/>
              </a:ext>
            </a:extLst>
          </p:cNvPr>
          <p:cNvSpPr/>
          <p:nvPr/>
        </p:nvSpPr>
        <p:spPr>
          <a:xfrm>
            <a:off x="1330750" y="1428452"/>
            <a:ext cx="9530498" cy="4001094"/>
          </a:xfrm>
          <a:prstGeom prst="rect">
            <a:avLst/>
          </a:prstGeom>
          <a:solidFill>
            <a:schemeClr val="accent1">
              <a:lumMod val="5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9C746D6-EF45-4E58-9998-40FDC7E3E4D3}"/>
              </a:ext>
            </a:extLst>
          </p:cNvPr>
          <p:cNvSpPr txBox="1"/>
          <p:nvPr/>
        </p:nvSpPr>
        <p:spPr>
          <a:xfrm>
            <a:off x="1925764" y="2721114"/>
            <a:ext cx="834047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11:00 - 11:15 am 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</a:rPr>
              <a:t>Coffee Break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EDF67C-45F8-40DC-AFEB-6A70ECB2D0DD}"/>
              </a:ext>
            </a:extLst>
          </p:cNvPr>
          <p:cNvSpPr txBox="1"/>
          <p:nvPr/>
        </p:nvSpPr>
        <p:spPr>
          <a:xfrm>
            <a:off x="11660958" y="6551629"/>
            <a:ext cx="455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864286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B483C2E8-6388-47F1-ABBE-FDD5C14FE36D}"/>
              </a:ext>
            </a:extLst>
          </p:cNvPr>
          <p:cNvSpPr/>
          <p:nvPr/>
        </p:nvSpPr>
        <p:spPr>
          <a:xfrm>
            <a:off x="1330750" y="1428452"/>
            <a:ext cx="9530498" cy="4001094"/>
          </a:xfrm>
          <a:prstGeom prst="rect">
            <a:avLst/>
          </a:prstGeom>
          <a:solidFill>
            <a:schemeClr val="accent1">
              <a:lumMod val="5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9C746D6-EF45-4E58-9998-40FDC7E3E4D3}"/>
              </a:ext>
            </a:extLst>
          </p:cNvPr>
          <p:cNvSpPr txBox="1"/>
          <p:nvPr/>
        </p:nvSpPr>
        <p:spPr>
          <a:xfrm>
            <a:off x="1925764" y="1705451"/>
            <a:ext cx="834047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11:15 – 11:35 am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The eloquent violence: young migrants in a time of chaos</a:t>
            </a:r>
          </a:p>
          <a:p>
            <a:pPr algn="ctr"/>
            <a:endParaRPr lang="it-IT" sz="3600" dirty="0">
              <a:solidFill>
                <a:schemeClr val="bg1"/>
              </a:solidFill>
            </a:endParaRPr>
          </a:p>
          <a:p>
            <a:pPr algn="ctr"/>
            <a:r>
              <a:rPr lang="it-IT" sz="3600" dirty="0">
                <a:solidFill>
                  <a:schemeClr val="bg1"/>
                </a:solidFill>
              </a:rPr>
              <a:t>Roberto Beneduce </a:t>
            </a:r>
          </a:p>
          <a:p>
            <a:pPr algn="ctr"/>
            <a:r>
              <a:rPr lang="en-US" sz="3200" i="1" dirty="0">
                <a:solidFill>
                  <a:schemeClr val="bg1"/>
                </a:solidFill>
              </a:rPr>
              <a:t>Professor at the Department of Culture, Politics and Society, University of Turin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30B61A-E320-4264-8FED-FA717285CDE4}"/>
              </a:ext>
            </a:extLst>
          </p:cNvPr>
          <p:cNvSpPr txBox="1"/>
          <p:nvPr/>
        </p:nvSpPr>
        <p:spPr>
          <a:xfrm>
            <a:off x="11660958" y="6551629"/>
            <a:ext cx="455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07056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B483C2E8-6388-47F1-ABBE-FDD5C14FE36D}"/>
              </a:ext>
            </a:extLst>
          </p:cNvPr>
          <p:cNvSpPr/>
          <p:nvPr/>
        </p:nvSpPr>
        <p:spPr>
          <a:xfrm>
            <a:off x="1330750" y="1428452"/>
            <a:ext cx="9530498" cy="4001094"/>
          </a:xfrm>
          <a:prstGeom prst="rect">
            <a:avLst/>
          </a:prstGeom>
          <a:solidFill>
            <a:schemeClr val="accent1">
              <a:lumMod val="5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9C746D6-EF45-4E58-9998-40FDC7E3E4D3}"/>
              </a:ext>
            </a:extLst>
          </p:cNvPr>
          <p:cNvSpPr txBox="1"/>
          <p:nvPr/>
        </p:nvSpPr>
        <p:spPr>
          <a:xfrm>
            <a:off x="1925763" y="2136337"/>
            <a:ext cx="83404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11:35 am – 12:30 pm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Panel </a:t>
            </a:r>
          </a:p>
          <a:p>
            <a:pPr algn="ctr"/>
            <a:r>
              <a:rPr lang="en-US" sz="3600" b="1" i="1" dirty="0">
                <a:solidFill>
                  <a:schemeClr val="bg1"/>
                </a:solidFill>
              </a:rPr>
              <a:t>“Territorial networks and innovative interventions to </a:t>
            </a:r>
          </a:p>
          <a:p>
            <a:pPr algn="ctr"/>
            <a:r>
              <a:rPr lang="en-US" sz="3600" b="1" i="1" dirty="0">
                <a:solidFill>
                  <a:schemeClr val="bg1"/>
                </a:solidFill>
              </a:rPr>
              <a:t>combat violence against foreign minors”</a:t>
            </a:r>
            <a:endParaRPr lang="it-IT" sz="3600" i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54A1D3-AE28-4457-A3EA-D5F7D42888CF}"/>
              </a:ext>
            </a:extLst>
          </p:cNvPr>
          <p:cNvSpPr txBox="1"/>
          <p:nvPr/>
        </p:nvSpPr>
        <p:spPr>
          <a:xfrm>
            <a:off x="11660958" y="6551629"/>
            <a:ext cx="455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103149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49C746D6-EF45-4E58-9998-40FDC7E3E4D3}"/>
              </a:ext>
            </a:extLst>
          </p:cNvPr>
          <p:cNvSpPr txBox="1"/>
          <p:nvPr/>
        </p:nvSpPr>
        <p:spPr>
          <a:xfrm>
            <a:off x="164969" y="1376885"/>
            <a:ext cx="1186206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11:35 am – 12:30 pm</a:t>
            </a:r>
          </a:p>
          <a:p>
            <a:pPr lvl="0" algn="ctr"/>
            <a:r>
              <a:rPr lang="it-IT" sz="3600" b="1" dirty="0">
                <a:solidFill>
                  <a:srgbClr val="000000"/>
                </a:solidFill>
                <a:effectLst/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3600" b="1" dirty="0" err="1">
                <a:solidFill>
                  <a:srgbClr val="000000"/>
                </a:solidFill>
                <a:effectLst/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Prevention</a:t>
            </a:r>
            <a:r>
              <a:rPr lang="it-IT" sz="3600" b="1" dirty="0">
                <a:solidFill>
                  <a:srgbClr val="000000"/>
                </a:solidFill>
                <a:effectLst/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/Reporting</a:t>
            </a:r>
            <a:endParaRPr lang="it-IT" sz="3600" dirty="0"/>
          </a:p>
          <a:p>
            <a:pPr lvl="0" algn="ctr"/>
            <a:r>
              <a:rPr lang="en-US" sz="3200" i="1" u="none" strike="noStrike" dirty="0">
                <a:effectLst/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AMIF Working Group </a:t>
            </a:r>
          </a:p>
          <a:p>
            <a:pPr lvl="0" algn="ctr"/>
            <a:r>
              <a:rPr lang="en-US" sz="3200" i="1" dirty="0"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“</a:t>
            </a:r>
            <a:r>
              <a:rPr lang="en-US" sz="3200" i="1" u="none" strike="noStrike" dirty="0">
                <a:effectLst/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Prevention and reporting of violence against foreign minors”</a:t>
            </a:r>
          </a:p>
          <a:p>
            <a:pPr lvl="0" algn="ctr"/>
            <a:endParaRPr lang="en-US" sz="3200" i="1" u="none" strike="noStrike" dirty="0">
              <a:effectLst/>
              <a:latin typeface="+mj-lt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lvl="0" algn="ctr"/>
            <a:r>
              <a:rPr lang="en-US" sz="3200" dirty="0">
                <a:latin typeface="+mj-lt"/>
              </a:rPr>
              <a:t>Roma </a:t>
            </a:r>
            <a:r>
              <a:rPr lang="en-US" sz="3200" dirty="0" err="1">
                <a:latin typeface="+mj-lt"/>
              </a:rPr>
              <a:t>Capitale</a:t>
            </a:r>
            <a:r>
              <a:rPr lang="en-US" sz="3200" dirty="0">
                <a:latin typeface="+mj-lt"/>
              </a:rPr>
              <a:t> – </a:t>
            </a:r>
            <a:r>
              <a:rPr lang="en-US" sz="3200" dirty="0" err="1">
                <a:latin typeface="+mj-lt"/>
              </a:rPr>
              <a:t>Università</a:t>
            </a:r>
            <a:r>
              <a:rPr lang="en-US" sz="3200" dirty="0">
                <a:latin typeface="+mj-lt"/>
              </a:rPr>
              <a:t> La Sapienza – IFO – </a:t>
            </a:r>
            <a:r>
              <a:rPr lang="en-US" sz="3200" dirty="0" err="1">
                <a:latin typeface="+mj-lt"/>
              </a:rPr>
              <a:t>Cospexa</a:t>
            </a:r>
            <a:r>
              <a:rPr lang="en-US" sz="3200" dirty="0">
                <a:latin typeface="+mj-lt"/>
              </a:rPr>
              <a:t>, </a:t>
            </a:r>
          </a:p>
          <a:p>
            <a:pPr lvl="0" algn="ctr"/>
            <a:r>
              <a:rPr lang="en-US" sz="3200" dirty="0">
                <a:latin typeface="+mj-lt"/>
              </a:rPr>
              <a:t>Fondazione </a:t>
            </a:r>
            <a:r>
              <a:rPr lang="en-US" sz="3200" dirty="0" err="1">
                <a:latin typeface="+mj-lt"/>
              </a:rPr>
              <a:t>Città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Solidale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Onlus</a:t>
            </a:r>
            <a:r>
              <a:rPr lang="en-US" sz="3200" dirty="0">
                <a:latin typeface="+mj-lt"/>
              </a:rPr>
              <a:t>, Dedalus Coop. Soc., CISMAI</a:t>
            </a:r>
          </a:p>
          <a:p>
            <a:pPr lvl="0" algn="ctr"/>
            <a:endParaRPr lang="en-US" sz="3200" dirty="0">
              <a:latin typeface="+mj-lt"/>
            </a:endParaRPr>
          </a:p>
          <a:p>
            <a:pPr algn="ctr"/>
            <a:r>
              <a:rPr lang="en-US" sz="3200" b="1" i="1" u="none" strike="noStrike" dirty="0">
                <a:effectLst/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Rapporteur</a:t>
            </a:r>
            <a:endParaRPr lang="it-IT" sz="3200" b="1" i="1" u="none" strike="noStrike" dirty="0">
              <a:effectLst/>
              <a:latin typeface="+mj-lt"/>
              <a:ea typeface="Calibri" panose="020F0502020204030204" pitchFamily="34" charset="0"/>
            </a:endParaRPr>
          </a:p>
          <a:p>
            <a:pPr lvl="0" algn="ctr"/>
            <a:r>
              <a:rPr lang="it-IT" sz="3200" b="1" u="none" strike="noStrike" dirty="0">
                <a:effectLst/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Maria Grazia </a:t>
            </a:r>
            <a:r>
              <a:rPr lang="it-IT" sz="3200" b="1" u="none" strike="noStrike" dirty="0" err="1">
                <a:effectLst/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Foschino</a:t>
            </a:r>
            <a:r>
              <a:rPr lang="it-IT" sz="3200" b="1" u="none" strike="noStrike" dirty="0">
                <a:effectLst/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 Barbaro</a:t>
            </a:r>
          </a:p>
          <a:p>
            <a:pPr lvl="0" algn="ctr"/>
            <a:endParaRPr lang="it-IT" sz="2800" dirty="0"/>
          </a:p>
          <a:p>
            <a:pPr lvl="0" algn="ctr"/>
            <a:endParaRPr lang="it-IT" sz="3200" i="1" u="none" strike="noStrike" dirty="0">
              <a:effectLst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EAE4D2-8A6C-463E-8C4D-FB96F89FCD10}"/>
              </a:ext>
            </a:extLst>
          </p:cNvPr>
          <p:cNvSpPr txBox="1"/>
          <p:nvPr/>
        </p:nvSpPr>
        <p:spPr>
          <a:xfrm>
            <a:off x="11660958" y="6598763"/>
            <a:ext cx="455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987876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49C746D6-EF45-4E58-9998-40FDC7E3E4D3}"/>
              </a:ext>
            </a:extLst>
          </p:cNvPr>
          <p:cNvSpPr txBox="1"/>
          <p:nvPr/>
        </p:nvSpPr>
        <p:spPr>
          <a:xfrm>
            <a:off x="312656" y="1194911"/>
            <a:ext cx="115666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11:35 am – 12:30 pm</a:t>
            </a:r>
          </a:p>
          <a:p>
            <a:pPr lvl="0" algn="ctr"/>
            <a:r>
              <a:rPr lang="it-IT" sz="3600" b="1" dirty="0">
                <a:solidFill>
                  <a:srgbClr val="000000"/>
                </a:solidFill>
                <a:effectLst/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Training</a:t>
            </a:r>
          </a:p>
          <a:p>
            <a:pPr lvl="0" algn="ctr"/>
            <a:r>
              <a:rPr lang="en-US" sz="3200" i="1" u="none" strike="noStrike" dirty="0">
                <a:effectLst/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AMIF Working Group </a:t>
            </a:r>
          </a:p>
          <a:p>
            <a:pPr lvl="0" algn="ctr">
              <a:spcAft>
                <a:spcPts val="1200"/>
              </a:spcAft>
            </a:pPr>
            <a:r>
              <a:rPr lang="en-US" sz="3200" i="1" u="none" strike="noStrike" dirty="0">
                <a:effectLst/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“Training of Operators”</a:t>
            </a:r>
            <a:endParaRPr lang="en-US" sz="3600" i="1" dirty="0">
              <a:latin typeface="+mj-lt"/>
            </a:endParaRPr>
          </a:p>
          <a:p>
            <a:pPr lvl="0" algn="ctr"/>
            <a:r>
              <a:rPr lang="en-US" sz="2800" dirty="0">
                <a:latin typeface="+mj-lt"/>
              </a:rPr>
              <a:t>Roma </a:t>
            </a:r>
            <a:r>
              <a:rPr lang="en-US" sz="2800" dirty="0" err="1">
                <a:latin typeface="+mj-lt"/>
              </a:rPr>
              <a:t>Capitale</a:t>
            </a:r>
            <a:r>
              <a:rPr lang="en-US" sz="2800" dirty="0">
                <a:latin typeface="+mj-lt"/>
              </a:rPr>
              <a:t> – IFO – </a:t>
            </a:r>
            <a:r>
              <a:rPr lang="en-US" sz="2800" dirty="0" err="1">
                <a:latin typeface="+mj-lt"/>
              </a:rPr>
              <a:t>Speha-Fresia</a:t>
            </a:r>
            <a:r>
              <a:rPr lang="en-US" sz="2800" dirty="0">
                <a:latin typeface="+mj-lt"/>
              </a:rPr>
              <a:t> Coop. Soc., Fondazione Giuseppe Di Vittorio, Fondazione Don Calabria per il </a:t>
            </a:r>
            <a:r>
              <a:rPr lang="en-US" sz="2800" dirty="0" err="1">
                <a:latin typeface="+mj-lt"/>
              </a:rPr>
              <a:t>sociale</a:t>
            </a:r>
            <a:r>
              <a:rPr lang="en-US" sz="2800" dirty="0">
                <a:latin typeface="+mj-lt"/>
              </a:rPr>
              <a:t> ETS, MOIGE, Fondazione Nazionale </a:t>
            </a:r>
            <a:r>
              <a:rPr lang="en-US" sz="2800" dirty="0" err="1">
                <a:latin typeface="+mj-lt"/>
              </a:rPr>
              <a:t>Assistenti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Sociali</a:t>
            </a:r>
            <a:r>
              <a:rPr lang="en-US" sz="2800" dirty="0">
                <a:latin typeface="+mj-lt"/>
              </a:rPr>
              <a:t>, Fondazione </a:t>
            </a:r>
            <a:r>
              <a:rPr lang="en-US" sz="2800" dirty="0" err="1">
                <a:latin typeface="+mj-lt"/>
              </a:rPr>
              <a:t>Città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Solidale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Onlus</a:t>
            </a:r>
            <a:r>
              <a:rPr lang="en-US" sz="2800" dirty="0">
                <a:latin typeface="+mj-lt"/>
              </a:rPr>
              <a:t>, </a:t>
            </a:r>
          </a:p>
          <a:p>
            <a:pPr lvl="0" algn="ctr"/>
            <a:r>
              <a:rPr lang="en-US" sz="2800" dirty="0">
                <a:latin typeface="+mj-lt"/>
              </a:rPr>
              <a:t>AMREF, CIDAS Coop. Soc., Fondazione ISMU ETS</a:t>
            </a:r>
          </a:p>
          <a:p>
            <a:pPr lvl="0" algn="ctr"/>
            <a:endParaRPr lang="it-IT" sz="3200" dirty="0"/>
          </a:p>
          <a:p>
            <a:pPr lvl="0" algn="ctr"/>
            <a:r>
              <a:rPr lang="en-US" sz="3200" b="1" i="1" u="none" strike="noStrike" dirty="0">
                <a:effectLst/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Rapporteur </a:t>
            </a:r>
          </a:p>
          <a:p>
            <a:pPr lvl="0" algn="ctr"/>
            <a:r>
              <a:rPr lang="it-IT" sz="3200" b="1" u="none" strike="noStrike" dirty="0">
                <a:effectLst/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Silvana </a:t>
            </a:r>
            <a:r>
              <a:rPr lang="it-IT" sz="3200" b="1" u="none" strike="noStrike" dirty="0" err="1">
                <a:effectLst/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Mordeglia</a:t>
            </a:r>
            <a:endParaRPr lang="it-IT" sz="3200" b="1" dirty="0">
              <a:latin typeface="+mj-lt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091360-2C67-401C-89D8-3C3D60779FCE}"/>
              </a:ext>
            </a:extLst>
          </p:cNvPr>
          <p:cNvSpPr txBox="1"/>
          <p:nvPr/>
        </p:nvSpPr>
        <p:spPr>
          <a:xfrm>
            <a:off x="11660958" y="6579910"/>
            <a:ext cx="455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623101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49C746D6-EF45-4E58-9998-40FDC7E3E4D3}"/>
              </a:ext>
            </a:extLst>
          </p:cNvPr>
          <p:cNvSpPr txBox="1"/>
          <p:nvPr/>
        </p:nvSpPr>
        <p:spPr>
          <a:xfrm>
            <a:off x="180680" y="1356572"/>
            <a:ext cx="1183064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11:35 am – 12:30 pm</a:t>
            </a:r>
          </a:p>
          <a:p>
            <a:pPr lvl="0" algn="ctr"/>
            <a:r>
              <a:rPr lang="it-IT" sz="3600" b="1" dirty="0" err="1">
                <a:solidFill>
                  <a:srgbClr val="000000"/>
                </a:solidFill>
                <a:effectLst/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Taking</a:t>
            </a:r>
            <a:r>
              <a:rPr lang="it-IT" sz="3600" b="1" dirty="0">
                <a:solidFill>
                  <a:srgbClr val="000000"/>
                </a:solidFill>
                <a:effectLst/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3600" b="1" dirty="0" err="1">
                <a:solidFill>
                  <a:srgbClr val="000000"/>
                </a:solidFill>
                <a:effectLst/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charge</a:t>
            </a:r>
            <a:r>
              <a:rPr lang="it-IT" sz="3600" b="1" dirty="0">
                <a:solidFill>
                  <a:srgbClr val="000000"/>
                </a:solidFill>
                <a:effectLst/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/Community </a:t>
            </a:r>
            <a:r>
              <a:rPr lang="it-IT" sz="3600" b="1" dirty="0" err="1">
                <a:solidFill>
                  <a:srgbClr val="000000"/>
                </a:solidFill>
                <a:effectLst/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Approach</a:t>
            </a:r>
            <a:endParaRPr lang="it-IT" sz="3600" dirty="0"/>
          </a:p>
          <a:p>
            <a:pPr lvl="0" algn="ctr"/>
            <a:r>
              <a:rPr lang="en-US" sz="3200" i="1" u="none" strike="noStrike" dirty="0">
                <a:effectLst/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AMIF Working Group </a:t>
            </a:r>
          </a:p>
          <a:p>
            <a:pPr lvl="0" algn="ctr"/>
            <a:r>
              <a:rPr lang="en-US" sz="3200" i="1" u="none" strike="noStrike" dirty="0">
                <a:effectLst/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“Taking charge of foreign minors victims of violence and the community approach”</a:t>
            </a:r>
          </a:p>
          <a:p>
            <a:pPr lvl="0" algn="ctr"/>
            <a:endParaRPr lang="en-US" sz="3200" i="1" u="none" strike="noStrike" dirty="0">
              <a:effectLst/>
              <a:latin typeface="+mj-lt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lvl="0" algn="ctr"/>
            <a:r>
              <a:rPr lang="en-US" sz="2800" dirty="0"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Roma </a:t>
            </a:r>
            <a:r>
              <a:rPr lang="en-US" sz="2800" dirty="0" err="1"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Capitale</a:t>
            </a:r>
            <a:r>
              <a:rPr lang="en-US" sz="2800" dirty="0"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 – </a:t>
            </a:r>
            <a:r>
              <a:rPr lang="en-US" sz="2800" dirty="0" err="1"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Università</a:t>
            </a:r>
            <a:r>
              <a:rPr lang="en-US" sz="2800" dirty="0"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 La Sapienza – IFO – </a:t>
            </a:r>
            <a:r>
              <a:rPr lang="en-US" sz="2800" dirty="0" err="1"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Cospexa</a:t>
            </a:r>
            <a:r>
              <a:rPr lang="en-US" sz="2800" dirty="0"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, </a:t>
            </a:r>
            <a:r>
              <a:rPr lang="en-US" sz="2800" dirty="0" err="1"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Istituto</a:t>
            </a:r>
            <a:r>
              <a:rPr lang="en-US" sz="2800" dirty="0"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n-US" sz="2800" dirty="0" err="1"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Psicoanalitico</a:t>
            </a:r>
            <a:r>
              <a:rPr lang="en-US" sz="2800" dirty="0"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 per le </a:t>
            </a:r>
            <a:r>
              <a:rPr lang="en-US" sz="2800" dirty="0" err="1"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Ricerche</a:t>
            </a:r>
            <a:r>
              <a:rPr lang="en-US" sz="2800" dirty="0"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n-US" sz="2800" dirty="0" err="1"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Sociali</a:t>
            </a:r>
            <a:r>
              <a:rPr lang="en-US" sz="2800" dirty="0"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, CIDAS Coop. Soc., </a:t>
            </a:r>
            <a:r>
              <a:rPr lang="en-US" sz="2800" dirty="0" err="1">
                <a:latin typeface="+mj-lt"/>
              </a:rPr>
              <a:t>Obiettivo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Uomo</a:t>
            </a:r>
            <a:r>
              <a:rPr lang="en-US" sz="2800" dirty="0">
                <a:latin typeface="+mj-lt"/>
              </a:rPr>
              <a:t> Soc. Coop. Soc. ETS</a:t>
            </a:r>
            <a:endParaRPr lang="en-US" sz="2800" u="none" strike="noStrike" dirty="0">
              <a:effectLst/>
              <a:latin typeface="+mj-lt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lvl="0" algn="ctr"/>
            <a:endParaRPr lang="en-US" sz="3200" i="1" dirty="0">
              <a:latin typeface="+mj-lt"/>
              <a:ea typeface="Calibri" panose="020F0502020204030204" pitchFamily="34" charset="0"/>
            </a:endParaRPr>
          </a:p>
          <a:p>
            <a:pPr lvl="0" algn="ctr"/>
            <a:r>
              <a:rPr lang="en-US" sz="3200" b="1" i="1" u="none" strike="noStrike" dirty="0">
                <a:effectLst/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Rapporteur</a:t>
            </a:r>
            <a:endParaRPr lang="it-IT" sz="3200" b="1" u="none" strike="noStrike" dirty="0">
              <a:effectLst/>
              <a:latin typeface="+mj-lt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lvl="0" algn="ctr"/>
            <a:r>
              <a:rPr lang="it-IT" sz="3200" b="1" u="none" strike="noStrike" dirty="0">
                <a:effectLst/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Raffaele Bracalenti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AA7EA7-A18D-4B6B-B173-B61C564B1E04}"/>
              </a:ext>
            </a:extLst>
          </p:cNvPr>
          <p:cNvSpPr txBox="1"/>
          <p:nvPr/>
        </p:nvSpPr>
        <p:spPr>
          <a:xfrm>
            <a:off x="11660958" y="6579909"/>
            <a:ext cx="455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325736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B483C2E8-6388-47F1-ABBE-FDD5C14FE36D}"/>
              </a:ext>
            </a:extLst>
          </p:cNvPr>
          <p:cNvSpPr/>
          <p:nvPr/>
        </p:nvSpPr>
        <p:spPr>
          <a:xfrm>
            <a:off x="1330750" y="1428452"/>
            <a:ext cx="9530498" cy="4001094"/>
          </a:xfrm>
          <a:prstGeom prst="rect">
            <a:avLst/>
          </a:prstGeom>
          <a:solidFill>
            <a:schemeClr val="accent1">
              <a:lumMod val="5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9C746D6-EF45-4E58-9998-40FDC7E3E4D3}"/>
              </a:ext>
            </a:extLst>
          </p:cNvPr>
          <p:cNvSpPr txBox="1"/>
          <p:nvPr/>
        </p:nvSpPr>
        <p:spPr>
          <a:xfrm>
            <a:off x="1925764" y="1705451"/>
            <a:ext cx="834047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12:30 – 12:45 pm </a:t>
            </a:r>
          </a:p>
          <a:p>
            <a:pPr algn="ctr"/>
            <a:r>
              <a:rPr lang="it-IT" sz="3600" b="1" dirty="0" err="1">
                <a:solidFill>
                  <a:schemeClr val="bg1"/>
                </a:solidFill>
              </a:rPr>
              <a:t>Experiences</a:t>
            </a:r>
            <a:r>
              <a:rPr lang="it-IT" sz="3600" b="1" dirty="0">
                <a:solidFill>
                  <a:schemeClr val="bg1"/>
                </a:solidFill>
              </a:rPr>
              <a:t> in Europe</a:t>
            </a:r>
          </a:p>
          <a:p>
            <a:pPr algn="ctr"/>
            <a:endParaRPr lang="it-IT" sz="3600" dirty="0">
              <a:solidFill>
                <a:schemeClr val="bg1"/>
              </a:solidFill>
            </a:endParaRPr>
          </a:p>
          <a:p>
            <a:pPr algn="ctr"/>
            <a:r>
              <a:rPr lang="it-IT" sz="3600" dirty="0">
                <a:solidFill>
                  <a:schemeClr val="bg1"/>
                </a:solidFill>
              </a:rPr>
              <a:t>Sofia Figueiredo </a:t>
            </a:r>
          </a:p>
          <a:p>
            <a:pPr algn="ctr"/>
            <a:r>
              <a:rPr lang="it-IT" sz="3200" i="1" dirty="0">
                <a:solidFill>
                  <a:schemeClr val="bg1"/>
                </a:solidFill>
              </a:rPr>
              <a:t>General Director </a:t>
            </a:r>
            <a:r>
              <a:rPr lang="it-IT" sz="3200" i="1" dirty="0" err="1">
                <a:solidFill>
                  <a:schemeClr val="bg1"/>
                </a:solidFill>
              </a:rPr>
              <a:t>Akto</a:t>
            </a:r>
            <a:r>
              <a:rPr lang="it-IT" sz="3200" i="1" dirty="0">
                <a:solidFill>
                  <a:schemeClr val="bg1"/>
                </a:solidFill>
              </a:rPr>
              <a:t> - Human </a:t>
            </a:r>
            <a:r>
              <a:rPr lang="it-IT" sz="3200" i="1" dirty="0" err="1">
                <a:solidFill>
                  <a:schemeClr val="bg1"/>
                </a:solidFill>
              </a:rPr>
              <a:t>Rights</a:t>
            </a:r>
            <a:r>
              <a:rPr lang="it-IT" sz="3200" i="1" dirty="0">
                <a:solidFill>
                  <a:schemeClr val="bg1"/>
                </a:solidFill>
              </a:rPr>
              <a:t> and Democracy</a:t>
            </a:r>
            <a:endParaRPr lang="it-IT" sz="3200" i="1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A352E7-BA49-4AED-8CF0-6CC1C48F30A9}"/>
              </a:ext>
            </a:extLst>
          </p:cNvPr>
          <p:cNvSpPr txBox="1"/>
          <p:nvPr/>
        </p:nvSpPr>
        <p:spPr>
          <a:xfrm>
            <a:off x="11660958" y="6551629"/>
            <a:ext cx="455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355328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4CCF3200-B502-44A9-A815-3BCDBE1FAD00}"/>
              </a:ext>
            </a:extLst>
          </p:cNvPr>
          <p:cNvSpPr/>
          <p:nvPr/>
        </p:nvSpPr>
        <p:spPr>
          <a:xfrm>
            <a:off x="1330750" y="1428452"/>
            <a:ext cx="9530498" cy="4001094"/>
          </a:xfrm>
          <a:prstGeom prst="rect">
            <a:avLst/>
          </a:prstGeom>
          <a:solidFill>
            <a:schemeClr val="accent1">
              <a:lumMod val="5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3F09E72-E822-425D-8301-BE2CAA17EDEE}"/>
              </a:ext>
            </a:extLst>
          </p:cNvPr>
          <p:cNvSpPr txBox="1"/>
          <p:nvPr/>
        </p:nvSpPr>
        <p:spPr>
          <a:xfrm>
            <a:off x="1925764" y="1890117"/>
            <a:ext cx="834047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12:45 - 1:00 pm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Conclusions </a:t>
            </a: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it-IT" sz="3600" dirty="0">
                <a:solidFill>
                  <a:schemeClr val="bg1"/>
                </a:solidFill>
                <a:latin typeface="+mj-lt"/>
              </a:rPr>
              <a:t>Viceprefetto Maria Assunta Rosa</a:t>
            </a:r>
          </a:p>
          <a:p>
            <a:pPr algn="ctr"/>
            <a:r>
              <a:rPr lang="it-IT" sz="3200" i="1" dirty="0" err="1">
                <a:solidFill>
                  <a:schemeClr val="bg1"/>
                </a:solidFill>
                <a:effectLst/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Ministry</a:t>
            </a:r>
            <a:r>
              <a:rPr lang="it-IT" sz="3200" i="1" dirty="0">
                <a:solidFill>
                  <a:schemeClr val="bg1"/>
                </a:solidFill>
                <a:effectLst/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 of </a:t>
            </a:r>
            <a:r>
              <a:rPr lang="it-IT" sz="3200" i="1" dirty="0" err="1">
                <a:solidFill>
                  <a:schemeClr val="bg1"/>
                </a:solidFill>
                <a:effectLst/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Interior</a:t>
            </a:r>
            <a:r>
              <a:rPr lang="it-IT" sz="3200" i="1" dirty="0">
                <a:solidFill>
                  <a:schemeClr val="bg1"/>
                </a:solidFill>
                <a:effectLst/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, </a:t>
            </a:r>
            <a:r>
              <a:rPr lang="it-IT" sz="3200" i="1" dirty="0" err="1">
                <a:solidFill>
                  <a:schemeClr val="bg1"/>
                </a:solidFill>
                <a:effectLst/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Italy</a:t>
            </a:r>
            <a:endParaRPr lang="it-IT" sz="3200" i="1" dirty="0">
              <a:solidFill>
                <a:schemeClr val="bg1"/>
              </a:solidFill>
              <a:effectLst/>
              <a:latin typeface="+mj-lt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algn="ctr"/>
            <a:endParaRPr lang="it-IT" sz="36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D626EA-8AA3-43D5-9994-B8869CF74960}"/>
              </a:ext>
            </a:extLst>
          </p:cNvPr>
          <p:cNvSpPr txBox="1"/>
          <p:nvPr/>
        </p:nvSpPr>
        <p:spPr>
          <a:xfrm>
            <a:off x="11660958" y="6551629"/>
            <a:ext cx="455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304408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4CCF3200-B502-44A9-A815-3BCDBE1FAD00}"/>
              </a:ext>
            </a:extLst>
          </p:cNvPr>
          <p:cNvSpPr/>
          <p:nvPr/>
        </p:nvSpPr>
        <p:spPr>
          <a:xfrm>
            <a:off x="1330750" y="1428452"/>
            <a:ext cx="9530498" cy="4001094"/>
          </a:xfrm>
          <a:prstGeom prst="rect">
            <a:avLst/>
          </a:prstGeom>
          <a:solidFill>
            <a:schemeClr val="accent1">
              <a:lumMod val="5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3F09E72-E822-425D-8301-BE2CAA17EDEE}"/>
              </a:ext>
            </a:extLst>
          </p:cNvPr>
          <p:cNvSpPr txBox="1"/>
          <p:nvPr/>
        </p:nvSpPr>
        <p:spPr>
          <a:xfrm>
            <a:off x="1925763" y="2310868"/>
            <a:ext cx="8340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>
                <a:solidFill>
                  <a:schemeClr val="bg1"/>
                </a:solidFill>
              </a:rPr>
              <a:t>THANK YOU!</a:t>
            </a:r>
          </a:p>
        </p:txBody>
      </p:sp>
      <p:sp>
        <p:nvSpPr>
          <p:cNvPr id="4" name="Rettangolo 2">
            <a:extLst>
              <a:ext uri="{FF2B5EF4-FFF2-40B4-BE49-F238E27FC236}">
                <a16:creationId xmlns:a16="http://schemas.microsoft.com/office/drawing/2014/main" id="{34A202B9-E38A-411F-8A4D-2AE9A768FCA2}"/>
              </a:ext>
            </a:extLst>
          </p:cNvPr>
          <p:cNvSpPr/>
          <p:nvPr/>
        </p:nvSpPr>
        <p:spPr>
          <a:xfrm>
            <a:off x="3085707" y="3590647"/>
            <a:ext cx="6020584" cy="1225485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it-IT" b="1" dirty="0">
                <a:solidFill>
                  <a:schemeClr val="tx1"/>
                </a:solidFill>
                <a:latin typeface="arial" panose="020B0604020202020204" pitchFamily="34" charset="0"/>
              </a:rPr>
              <a:t>Contact:</a:t>
            </a:r>
          </a:p>
          <a:p>
            <a:pPr algn="ctr">
              <a:lnSpc>
                <a:spcPct val="150000"/>
              </a:lnSpc>
            </a:pPr>
            <a:r>
              <a:rPr lang="it-IT" sz="1050" b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Email</a:t>
            </a:r>
            <a:r>
              <a:rPr lang="it-IT" sz="1050" dirty="0">
                <a:solidFill>
                  <a:schemeClr val="tx1"/>
                </a:solidFill>
                <a:latin typeface="arial" panose="020B0604020202020204" pitchFamily="34" charset="0"/>
              </a:rPr>
              <a:t>: </a:t>
            </a:r>
            <a:r>
              <a:rPr lang="it-IT" sz="1050" dirty="0">
                <a:solidFill>
                  <a:schemeClr val="tx1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emn.italy@interno.it</a:t>
            </a:r>
            <a:endParaRPr lang="it-IT" sz="105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it-IT" sz="1050" b="1" dirty="0">
                <a:solidFill>
                  <a:schemeClr val="tx1"/>
                </a:solidFill>
                <a:latin typeface="arial" panose="020B0604020202020204" pitchFamily="34" charset="0"/>
              </a:rPr>
              <a:t>Website</a:t>
            </a:r>
            <a:r>
              <a:rPr lang="it-IT" sz="1050" b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IT EMN NCP</a:t>
            </a:r>
            <a:r>
              <a:rPr lang="it-IT" sz="1050" b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it-IT" sz="1050" b="0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https://www.emnitalyncp.it/</a:t>
            </a:r>
            <a:endParaRPr lang="it-IT" sz="105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it-IT" sz="1050" b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Website EMN</a:t>
            </a:r>
            <a:r>
              <a:rPr lang="it-IT" sz="1050" b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it-IT" sz="1050" b="0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https://home-affairs.ec.europa.eu/networks/european-migration-network-emn_en</a:t>
            </a:r>
            <a:endParaRPr lang="it-IT" sz="1000" b="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830BE9-CC62-4B86-B946-E9715BA9E2C9}"/>
              </a:ext>
            </a:extLst>
          </p:cNvPr>
          <p:cNvSpPr txBox="1"/>
          <p:nvPr/>
        </p:nvSpPr>
        <p:spPr>
          <a:xfrm>
            <a:off x="11660958" y="6551629"/>
            <a:ext cx="455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635388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7F25DF26-23E0-4249-A938-EF3A07044C9C}"/>
              </a:ext>
            </a:extLst>
          </p:cNvPr>
          <p:cNvSpPr/>
          <p:nvPr/>
        </p:nvSpPr>
        <p:spPr>
          <a:xfrm>
            <a:off x="1216059" y="1428453"/>
            <a:ext cx="10152667" cy="4001094"/>
          </a:xfrm>
          <a:prstGeom prst="rect">
            <a:avLst/>
          </a:prstGeom>
          <a:solidFill>
            <a:schemeClr val="accent1">
              <a:lumMod val="5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9C746D6-EF45-4E58-9998-40FDC7E3E4D3}"/>
              </a:ext>
            </a:extLst>
          </p:cNvPr>
          <p:cNvSpPr txBox="1"/>
          <p:nvPr/>
        </p:nvSpPr>
        <p:spPr>
          <a:xfrm>
            <a:off x="1131218" y="2417298"/>
            <a:ext cx="102375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bg1"/>
                </a:solidFill>
              </a:rPr>
              <a:t>Chair</a:t>
            </a:r>
          </a:p>
          <a:p>
            <a:pPr algn="ctr"/>
            <a:endParaRPr lang="it-IT" sz="2000" b="1" i="1" dirty="0">
              <a:solidFill>
                <a:schemeClr val="bg1"/>
              </a:solidFill>
            </a:endParaRPr>
          </a:p>
          <a:p>
            <a:pPr algn="ctr"/>
            <a:r>
              <a:rPr lang="it-IT" sz="3600" dirty="0">
                <a:solidFill>
                  <a:schemeClr val="bg1"/>
                </a:solidFill>
              </a:rPr>
              <a:t>Mariella De Santis</a:t>
            </a:r>
          </a:p>
          <a:p>
            <a:pPr algn="ctr"/>
            <a:r>
              <a:rPr lang="it-IT" sz="3200" i="1" dirty="0" err="1">
                <a:solidFill>
                  <a:schemeClr val="bg1"/>
                </a:solidFill>
              </a:rPr>
              <a:t>Ministry</a:t>
            </a:r>
            <a:r>
              <a:rPr lang="it-IT" sz="3200" i="1" dirty="0">
                <a:solidFill>
                  <a:schemeClr val="bg1"/>
                </a:solidFill>
              </a:rPr>
              <a:t> of </a:t>
            </a:r>
            <a:r>
              <a:rPr lang="it-IT" sz="3200" i="1" dirty="0" err="1">
                <a:solidFill>
                  <a:schemeClr val="bg1"/>
                </a:solidFill>
              </a:rPr>
              <a:t>Interior</a:t>
            </a:r>
            <a:r>
              <a:rPr lang="it-IT" sz="3200" i="1" dirty="0">
                <a:solidFill>
                  <a:schemeClr val="bg1"/>
                </a:solidFill>
              </a:rPr>
              <a:t>, </a:t>
            </a:r>
            <a:r>
              <a:rPr lang="it-IT" sz="3200" i="1" dirty="0" err="1">
                <a:solidFill>
                  <a:schemeClr val="bg1"/>
                </a:solidFill>
              </a:rPr>
              <a:t>Italy</a:t>
            </a:r>
            <a:endParaRPr lang="it-IT" sz="3200" i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0146AB-96F5-4F47-80EF-A97CC44533B4}"/>
              </a:ext>
            </a:extLst>
          </p:cNvPr>
          <p:cNvSpPr txBox="1"/>
          <p:nvPr/>
        </p:nvSpPr>
        <p:spPr>
          <a:xfrm>
            <a:off x="11796074" y="6551629"/>
            <a:ext cx="320511" cy="378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04342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33795C4D-3244-4E8A-8B91-C91BF0C0394D}"/>
              </a:ext>
            </a:extLst>
          </p:cNvPr>
          <p:cNvSpPr/>
          <p:nvPr/>
        </p:nvSpPr>
        <p:spPr>
          <a:xfrm>
            <a:off x="3462600" y="2066400"/>
            <a:ext cx="5266800" cy="2725200"/>
          </a:xfrm>
          <a:prstGeom prst="rect">
            <a:avLst/>
          </a:prstGeom>
          <a:solidFill>
            <a:schemeClr val="accent1">
              <a:lumMod val="5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D2A6568B-2C80-4369-BDE4-0985D545BB7A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3689350" y="2930915"/>
            <a:ext cx="4813300" cy="996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it-IT" sz="2000" dirty="0">
                <a:solidFill>
                  <a:schemeClr val="bg1"/>
                </a:solidFill>
              </a:rPr>
              <a:t>9:15 – 10:00 </a:t>
            </a:r>
            <a:r>
              <a:rPr lang="it-IT" sz="2000" dirty="0" err="1">
                <a:solidFill>
                  <a:schemeClr val="bg1"/>
                </a:solidFill>
              </a:rPr>
              <a:t>am</a:t>
            </a:r>
            <a:endParaRPr lang="it-IT" sz="2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it-IT" sz="3600" b="1" dirty="0" err="1">
                <a:solidFill>
                  <a:schemeClr val="bg1"/>
                </a:solidFill>
              </a:rPr>
              <a:t>Welcoming</a:t>
            </a:r>
            <a:r>
              <a:rPr lang="it-IT" sz="3600" b="1" dirty="0">
                <a:solidFill>
                  <a:schemeClr val="bg1"/>
                </a:solidFill>
              </a:rPr>
              <a:t> </a:t>
            </a:r>
            <a:r>
              <a:rPr lang="it-IT" sz="3600" b="1" dirty="0" err="1">
                <a:solidFill>
                  <a:schemeClr val="bg1"/>
                </a:solidFill>
              </a:rPr>
              <a:t>greetings</a:t>
            </a:r>
            <a:endParaRPr lang="it-IT" sz="3600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AB3B8F-6149-484C-A2FE-76406BD7EF63}"/>
              </a:ext>
            </a:extLst>
          </p:cNvPr>
          <p:cNvSpPr txBox="1"/>
          <p:nvPr/>
        </p:nvSpPr>
        <p:spPr>
          <a:xfrm>
            <a:off x="11796074" y="6551629"/>
            <a:ext cx="320511" cy="378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32637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49C746D6-EF45-4E58-9998-40FDC7E3E4D3}"/>
              </a:ext>
            </a:extLst>
          </p:cNvPr>
          <p:cNvSpPr txBox="1"/>
          <p:nvPr/>
        </p:nvSpPr>
        <p:spPr>
          <a:xfrm>
            <a:off x="3051463" y="2223655"/>
            <a:ext cx="608907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9:15 – 10:00 </a:t>
            </a:r>
            <a:r>
              <a:rPr lang="it-IT" dirty="0" err="1"/>
              <a:t>am</a:t>
            </a:r>
            <a:endParaRPr lang="it-IT" dirty="0"/>
          </a:p>
          <a:p>
            <a:pPr algn="ctr"/>
            <a:r>
              <a:rPr lang="it-IT" sz="3600" b="1" dirty="0" err="1"/>
              <a:t>Welcoming</a:t>
            </a:r>
            <a:r>
              <a:rPr lang="it-IT" sz="3600" b="1" dirty="0"/>
              <a:t> </a:t>
            </a:r>
            <a:r>
              <a:rPr lang="it-IT" sz="3600" b="1" dirty="0" err="1"/>
              <a:t>greetings</a:t>
            </a:r>
            <a:endParaRPr lang="it-IT" sz="3600" b="1" dirty="0"/>
          </a:p>
          <a:p>
            <a:pPr algn="ctr"/>
            <a:endParaRPr lang="it-IT" sz="3600" b="1" dirty="0"/>
          </a:p>
          <a:p>
            <a:pPr algn="ctr"/>
            <a:r>
              <a:rPr lang="it-IT" sz="3600" dirty="0"/>
              <a:t>Prefetto Maria Forte </a:t>
            </a:r>
          </a:p>
          <a:p>
            <a:pPr algn="ctr"/>
            <a:r>
              <a:rPr lang="it-IT" sz="3200" i="1" dirty="0" err="1"/>
              <a:t>Ministry</a:t>
            </a:r>
            <a:r>
              <a:rPr lang="it-IT" sz="3200" i="1" dirty="0"/>
              <a:t> of </a:t>
            </a:r>
            <a:r>
              <a:rPr lang="it-IT" sz="3200" i="1" dirty="0" err="1"/>
              <a:t>Interior</a:t>
            </a:r>
            <a:r>
              <a:rPr lang="it-IT" sz="3200" i="1" dirty="0"/>
              <a:t>, </a:t>
            </a:r>
            <a:r>
              <a:rPr lang="it-IT" sz="3200" i="1" dirty="0" err="1"/>
              <a:t>Italy</a:t>
            </a:r>
            <a:endParaRPr lang="it-IT" sz="32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BD5074-4968-4F7A-BC18-8DCB01D6018B}"/>
              </a:ext>
            </a:extLst>
          </p:cNvPr>
          <p:cNvSpPr txBox="1"/>
          <p:nvPr/>
        </p:nvSpPr>
        <p:spPr>
          <a:xfrm>
            <a:off x="11814929" y="6598764"/>
            <a:ext cx="251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2813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49C746D6-EF45-4E58-9998-40FDC7E3E4D3}"/>
              </a:ext>
            </a:extLst>
          </p:cNvPr>
          <p:cNvSpPr txBox="1"/>
          <p:nvPr/>
        </p:nvSpPr>
        <p:spPr>
          <a:xfrm>
            <a:off x="2281447" y="2223655"/>
            <a:ext cx="762910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9:15 – 10:00 </a:t>
            </a:r>
            <a:r>
              <a:rPr lang="it-IT" dirty="0" err="1"/>
              <a:t>am</a:t>
            </a:r>
            <a:endParaRPr lang="it-IT" dirty="0"/>
          </a:p>
          <a:p>
            <a:pPr algn="ctr"/>
            <a:r>
              <a:rPr lang="it-IT" sz="3600" b="1" dirty="0" err="1"/>
              <a:t>Welcoming</a:t>
            </a:r>
            <a:r>
              <a:rPr lang="it-IT" sz="3600" b="1" dirty="0"/>
              <a:t> </a:t>
            </a:r>
            <a:r>
              <a:rPr lang="it-IT" sz="3600" b="1" dirty="0" err="1"/>
              <a:t>greetings</a:t>
            </a:r>
            <a:endParaRPr lang="it-IT" sz="3600" b="1" dirty="0"/>
          </a:p>
          <a:p>
            <a:pPr algn="ctr"/>
            <a:endParaRPr lang="it-IT" sz="3600" b="1" dirty="0"/>
          </a:p>
          <a:p>
            <a:pPr algn="ctr"/>
            <a:r>
              <a:rPr lang="it-IT" sz="3600" dirty="0"/>
              <a:t>Magnus </a:t>
            </a:r>
            <a:r>
              <a:rPr lang="it-IT" sz="3600" dirty="0" err="1"/>
              <a:t>Ovilius</a:t>
            </a:r>
            <a:endParaRPr lang="it-IT" sz="3600" dirty="0"/>
          </a:p>
          <a:p>
            <a:pPr algn="ctr"/>
            <a:r>
              <a:rPr lang="en-US" sz="3200" i="1" dirty="0"/>
              <a:t>Directorate-General for Migration and Home </a:t>
            </a:r>
          </a:p>
          <a:p>
            <a:pPr algn="ctr"/>
            <a:r>
              <a:rPr lang="en-US" sz="3200" i="1" dirty="0"/>
              <a:t>Affairs, European Commission</a:t>
            </a:r>
            <a:endParaRPr lang="it-IT" sz="32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9A70F2-54AF-4DCC-9343-FC517CC9CB9D}"/>
              </a:ext>
            </a:extLst>
          </p:cNvPr>
          <p:cNvSpPr txBox="1"/>
          <p:nvPr/>
        </p:nvSpPr>
        <p:spPr>
          <a:xfrm>
            <a:off x="11796074" y="6589337"/>
            <a:ext cx="320511" cy="378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703394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49C746D6-EF45-4E58-9998-40FDC7E3E4D3}"/>
              </a:ext>
            </a:extLst>
          </p:cNvPr>
          <p:cNvSpPr txBox="1"/>
          <p:nvPr/>
        </p:nvSpPr>
        <p:spPr>
          <a:xfrm>
            <a:off x="2281447" y="2223655"/>
            <a:ext cx="762910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9:15 – 10:00 </a:t>
            </a:r>
            <a:r>
              <a:rPr lang="it-IT" dirty="0" err="1"/>
              <a:t>am</a:t>
            </a:r>
            <a:endParaRPr lang="it-IT" dirty="0"/>
          </a:p>
          <a:p>
            <a:pPr algn="ctr"/>
            <a:r>
              <a:rPr lang="it-IT" sz="3600" b="1" dirty="0" err="1"/>
              <a:t>Welcoming</a:t>
            </a:r>
            <a:r>
              <a:rPr lang="it-IT" sz="3600" b="1" dirty="0"/>
              <a:t> </a:t>
            </a:r>
            <a:r>
              <a:rPr lang="it-IT" sz="3600" b="1" dirty="0" err="1"/>
              <a:t>greetings</a:t>
            </a:r>
            <a:endParaRPr lang="it-IT" sz="3600" b="1" dirty="0"/>
          </a:p>
          <a:p>
            <a:pPr algn="ctr"/>
            <a:endParaRPr lang="it-IT" sz="3600" b="1" dirty="0"/>
          </a:p>
          <a:p>
            <a:pPr algn="ctr"/>
            <a:r>
              <a:rPr lang="it-IT" sz="3600" dirty="0"/>
              <a:t>Anna Schmidt, </a:t>
            </a:r>
          </a:p>
          <a:p>
            <a:pPr algn="ctr"/>
            <a:r>
              <a:rPr lang="en-US" sz="3200" i="1" dirty="0"/>
              <a:t>Directorate-General for Migration and Home </a:t>
            </a:r>
          </a:p>
          <a:p>
            <a:pPr algn="ctr"/>
            <a:r>
              <a:rPr lang="en-US" sz="3200" i="1" dirty="0"/>
              <a:t>Affairs, European Commission</a:t>
            </a:r>
            <a:endParaRPr lang="it-IT" sz="32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996F83-B4AC-44FB-AD18-5A0D55C541A2}"/>
              </a:ext>
            </a:extLst>
          </p:cNvPr>
          <p:cNvSpPr txBox="1"/>
          <p:nvPr/>
        </p:nvSpPr>
        <p:spPr>
          <a:xfrm>
            <a:off x="11786647" y="6589336"/>
            <a:ext cx="320511" cy="378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361932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7F25DF26-23E0-4249-A938-EF3A07044C9C}"/>
              </a:ext>
            </a:extLst>
          </p:cNvPr>
          <p:cNvSpPr/>
          <p:nvPr/>
        </p:nvSpPr>
        <p:spPr>
          <a:xfrm>
            <a:off x="1216058" y="1569854"/>
            <a:ext cx="10152667" cy="4001094"/>
          </a:xfrm>
          <a:prstGeom prst="rect">
            <a:avLst/>
          </a:prstGeom>
          <a:solidFill>
            <a:schemeClr val="accent1">
              <a:lumMod val="5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9C746D6-EF45-4E58-9998-40FDC7E3E4D3}"/>
              </a:ext>
            </a:extLst>
          </p:cNvPr>
          <p:cNvSpPr txBox="1"/>
          <p:nvPr/>
        </p:nvSpPr>
        <p:spPr>
          <a:xfrm>
            <a:off x="1131218" y="1616020"/>
            <a:ext cx="1023750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10:00 – 10:15 am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National survey on the maltreatment of children and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adolescents in Italy.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Results and Prospects</a:t>
            </a:r>
          </a:p>
          <a:p>
            <a:pPr algn="ctr"/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it-IT" sz="3600" dirty="0">
                <a:solidFill>
                  <a:schemeClr val="bg1"/>
                </a:solidFill>
              </a:rPr>
              <a:t>Carla </a:t>
            </a:r>
            <a:r>
              <a:rPr lang="it-IT" sz="3600" dirty="0" err="1">
                <a:solidFill>
                  <a:schemeClr val="bg1"/>
                </a:solidFill>
              </a:rPr>
              <a:t>Garlatti</a:t>
            </a:r>
            <a:endParaRPr lang="it-IT" sz="3600" dirty="0">
              <a:solidFill>
                <a:schemeClr val="bg1"/>
              </a:solidFill>
            </a:endParaRPr>
          </a:p>
          <a:p>
            <a:pPr algn="ctr"/>
            <a:r>
              <a:rPr lang="en-US" sz="3200" i="1" dirty="0">
                <a:solidFill>
                  <a:schemeClr val="bg1"/>
                </a:solidFill>
              </a:rPr>
              <a:t>National Authority for Children and Adolescents</a:t>
            </a:r>
            <a:endParaRPr lang="it-IT" sz="3200" b="1" i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42B7D2-DB9F-4252-8EAC-272842E19463}"/>
              </a:ext>
            </a:extLst>
          </p:cNvPr>
          <p:cNvSpPr txBox="1"/>
          <p:nvPr/>
        </p:nvSpPr>
        <p:spPr>
          <a:xfrm>
            <a:off x="11796074" y="6551629"/>
            <a:ext cx="320511" cy="378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461920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7F25DF26-23E0-4249-A938-EF3A07044C9C}"/>
              </a:ext>
            </a:extLst>
          </p:cNvPr>
          <p:cNvSpPr/>
          <p:nvPr/>
        </p:nvSpPr>
        <p:spPr>
          <a:xfrm>
            <a:off x="1216058" y="1569854"/>
            <a:ext cx="10152667" cy="4001094"/>
          </a:xfrm>
          <a:prstGeom prst="rect">
            <a:avLst/>
          </a:prstGeom>
          <a:solidFill>
            <a:schemeClr val="accent1">
              <a:lumMod val="5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9C746D6-EF45-4E58-9998-40FDC7E3E4D3}"/>
              </a:ext>
            </a:extLst>
          </p:cNvPr>
          <p:cNvSpPr txBox="1"/>
          <p:nvPr/>
        </p:nvSpPr>
        <p:spPr>
          <a:xfrm>
            <a:off x="1131218" y="1616020"/>
            <a:ext cx="102375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10:15 – 10:30 am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From the UN Convention on the Rights of the Child to dedicated protection actions</a:t>
            </a:r>
          </a:p>
          <a:p>
            <a:pPr algn="ctr"/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it-IT" sz="3600" dirty="0">
                <a:solidFill>
                  <a:schemeClr val="bg1"/>
                </a:solidFill>
              </a:rPr>
              <a:t>Nicola Dell'Arciprete</a:t>
            </a:r>
          </a:p>
          <a:p>
            <a:pPr algn="ctr"/>
            <a:r>
              <a:rPr lang="en-US" sz="3200" i="1" dirty="0">
                <a:solidFill>
                  <a:schemeClr val="bg1"/>
                </a:solidFill>
              </a:rPr>
              <a:t>Italian UNICEF Regional Office Coordinator for </a:t>
            </a:r>
          </a:p>
          <a:p>
            <a:pPr algn="ctr"/>
            <a:r>
              <a:rPr lang="en-US" sz="3200" i="1" dirty="0">
                <a:solidFill>
                  <a:schemeClr val="bg1"/>
                </a:solidFill>
              </a:rPr>
              <a:t>Europe and Central Asia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864F42-2590-4A7A-870E-C1BA504EF139}"/>
              </a:ext>
            </a:extLst>
          </p:cNvPr>
          <p:cNvSpPr txBox="1"/>
          <p:nvPr/>
        </p:nvSpPr>
        <p:spPr>
          <a:xfrm>
            <a:off x="11796074" y="6551629"/>
            <a:ext cx="320511" cy="378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311129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7F25DF26-23E0-4249-A938-EF3A07044C9C}"/>
              </a:ext>
            </a:extLst>
          </p:cNvPr>
          <p:cNvSpPr/>
          <p:nvPr/>
        </p:nvSpPr>
        <p:spPr>
          <a:xfrm>
            <a:off x="1216058" y="1569854"/>
            <a:ext cx="10152667" cy="4001094"/>
          </a:xfrm>
          <a:prstGeom prst="rect">
            <a:avLst/>
          </a:prstGeom>
          <a:solidFill>
            <a:schemeClr val="accent1">
              <a:lumMod val="5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9C746D6-EF45-4E58-9998-40FDC7E3E4D3}"/>
              </a:ext>
            </a:extLst>
          </p:cNvPr>
          <p:cNvSpPr txBox="1"/>
          <p:nvPr/>
        </p:nvSpPr>
        <p:spPr>
          <a:xfrm>
            <a:off x="1131218" y="1616020"/>
            <a:ext cx="1023750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10:30 – 10:45 am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The multilevel approach of the Social Service between emergency and system interventions</a:t>
            </a:r>
          </a:p>
          <a:p>
            <a:pPr algn="ctr"/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it-IT" sz="3600" dirty="0">
                <a:solidFill>
                  <a:schemeClr val="bg1"/>
                </a:solidFill>
              </a:rPr>
              <a:t>Barbara Rosina</a:t>
            </a:r>
          </a:p>
          <a:p>
            <a:pPr algn="ctr"/>
            <a:r>
              <a:rPr lang="it-IT" sz="3600" dirty="0">
                <a:solidFill>
                  <a:schemeClr val="bg1"/>
                </a:solidFill>
              </a:rPr>
              <a:t> </a:t>
            </a:r>
            <a:r>
              <a:rPr lang="en-US" sz="3200" i="1" dirty="0">
                <a:solidFill>
                  <a:schemeClr val="bg1"/>
                </a:solidFill>
              </a:rPr>
              <a:t>Vice president of the National Order of Social Workers</a:t>
            </a:r>
          </a:p>
          <a:p>
            <a:pPr algn="ctr"/>
            <a:r>
              <a:rPr lang="en-US" sz="3200" i="1" dirty="0">
                <a:solidFill>
                  <a:schemeClr val="bg1"/>
                </a:solidFill>
              </a:rPr>
              <a:t>(CNOAS)</a:t>
            </a:r>
            <a:endParaRPr lang="it-IT" sz="3200" b="1" i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B56E10-A011-4BCE-ABD4-FC74FAEBDEA8}"/>
              </a:ext>
            </a:extLst>
          </p:cNvPr>
          <p:cNvSpPr txBox="1"/>
          <p:nvPr/>
        </p:nvSpPr>
        <p:spPr>
          <a:xfrm>
            <a:off x="11796074" y="6551629"/>
            <a:ext cx="320511" cy="378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836128048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D979E6EAB44E4B9079B98D56A72CB9" ma:contentTypeVersion="12" ma:contentTypeDescription="Create a new document." ma:contentTypeScope="" ma:versionID="2f79d152154ef6ed4a855f3ac1761218">
  <xsd:schema xmlns:xsd="http://www.w3.org/2001/XMLSchema" xmlns:xs="http://www.w3.org/2001/XMLSchema" xmlns:p="http://schemas.microsoft.com/office/2006/metadata/properties" xmlns:ns2="40cf82be-f886-41c4-975d-89af666494cc" xmlns:ns3="50c908b1-f277-4340-90a9-4611d0b0f078" xmlns:ns4="4fbdbc15-afa5-4a33-a0c9-406ef9138132" targetNamespace="http://schemas.microsoft.com/office/2006/metadata/properties" ma:root="true" ma:fieldsID="da4f942749fb04ec32e035d9715a2dad" ns2:_="" ns3:_="" ns4:_="">
    <xsd:import namespace="40cf82be-f886-41c4-975d-89af666494cc"/>
    <xsd:import namespace="50c908b1-f277-4340-90a9-4611d0b0f078"/>
    <xsd:import namespace="4fbdbc15-afa5-4a33-a0c9-406ef9138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cf82be-f886-41c4-975d-89af666494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33ef62f9-2e07-484b-bd79-00aec90129f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c908b1-f277-4340-90a9-4611d0b0f07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c2ce2bd-e509-4756-8715-93dc90efc952}" ma:internalName="TaxCatchAll" ma:showField="CatchAllData" ma:web="4fbdbc15-afa5-4a33-a0c9-406ef913813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bdbc15-afa5-4a33-a0c9-406ef9138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c908b1-f277-4340-90a9-4611d0b0f078" xsi:nil="true"/>
    <lcf76f155ced4ddcb4097134ff3c332f xmlns="40cf82be-f886-41c4-975d-89af666494c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AB1C00D-64E8-43A1-B7DE-5CDD37B47BF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03B0DE-7169-460E-B917-BAE37F95BA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cf82be-f886-41c4-975d-89af666494cc"/>
    <ds:schemaRef ds:uri="50c908b1-f277-4340-90a9-4611d0b0f078"/>
    <ds:schemaRef ds:uri="4fbdbc15-afa5-4a33-a0c9-406ef91381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1C3DCF-4023-4F3E-937C-0C95F1982626}">
  <ds:schemaRefs>
    <ds:schemaRef ds:uri="http://purl.org/dc/dcmitype/"/>
    <ds:schemaRef ds:uri="http://www.w3.org/XML/1998/namespace"/>
    <ds:schemaRef ds:uri="50c908b1-f277-4340-90a9-4611d0b0f078"/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4fbdbc15-afa5-4a33-a0c9-406ef9138132"/>
    <ds:schemaRef ds:uri="40cf82be-f886-41c4-975d-89af666494cc"/>
  </ds:schemaRefs>
</ds:datastoreItem>
</file>

<file path=docProps/CustomMKOP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KProdID">
    <vt:lpwstr>ZMOutlook</vt:lpwstr>
  </property>
  <property fmtid="{D5CDD505-2E9C-101B-9397-08002B2CF9AE}" pid="3" name="SizeBefore">
    <vt:lpwstr>612564</vt:lpwstr>
  </property>
  <property fmtid="{D5CDD505-2E9C-101B-9397-08002B2CF9AE}" pid="4" name="OptimizationTime">
    <vt:lpwstr>20230622_1644</vt:lpwstr>
  </property>
</Properties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572</Words>
  <Application>Microsoft Office PowerPoint</Application>
  <PresentationFormat>Widescreen</PresentationFormat>
  <Paragraphs>133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Arial</vt:lpstr>
      <vt:lpstr>Calibri</vt:lpstr>
      <vt:lpstr>Segoe UI Light</vt:lpstr>
      <vt:lpstr>Segoe UI Semibold</vt:lpstr>
      <vt:lpstr>Times New Roman</vt:lpstr>
      <vt:lpstr>Titillium Web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</dc:title>
  <dc:creator>Elda Brienza</dc:creator>
  <cp:lastModifiedBy>Marco Giancristofaro</cp:lastModifiedBy>
  <cp:revision>8</cp:revision>
  <dcterms:created xsi:type="dcterms:W3CDTF">2022-11-08T09:51:58Z</dcterms:created>
  <dcterms:modified xsi:type="dcterms:W3CDTF">2023-06-21T06:08:25Z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0x010100ADD979E6EAB44E4B9079B98D56A72CB9</vt:lpwstr>
  </property>
  <property fmtid="{D5CDD505-2E9C-101B-9397-08002B2CF9AE}" pid="3" name="MediaServiceImageTags">
    <vt:lpwstr/>
  </property>
</Properties>
</file>